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68" r:id="rId2"/>
    <p:sldId id="258" r:id="rId3"/>
    <p:sldId id="269" r:id="rId4"/>
    <p:sldId id="259" r:id="rId5"/>
    <p:sldId id="272" r:id="rId6"/>
    <p:sldId id="273" r:id="rId7"/>
    <p:sldId id="274" r:id="rId8"/>
    <p:sldId id="260" r:id="rId9"/>
    <p:sldId id="275" r:id="rId10"/>
    <p:sldId id="270" r:id="rId11"/>
    <p:sldId id="26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F56"/>
    <a:srgbClr val="007DC4"/>
    <a:srgbClr val="006DBC"/>
    <a:srgbClr val="007EC5"/>
    <a:srgbClr val="5D5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5FDB8-5659-424B-BE6E-5138A04D740C}" v="101" dt="2021-10-27T18:36:37.117"/>
    <p1510:client id="{B80C0582-1F2A-4C67-913E-A282BFA7EAE4}" v="24" dt="2021-10-27T19:44:01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5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96A31-D94A-4A6D-AB3F-11D10D63B66B}" type="datetimeFigureOut">
              <a:rPr lang="pt-BR" smtClean="0"/>
              <a:t>27/10/2021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4D80B-E79B-48A1-ABAA-E22BAE75CB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4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3DCC5-0A8E-4E05-8F54-1184804FE91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33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A8079-988A-4F6C-BD8E-5E4C49D22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870C45-E966-42FD-90BC-ADEB77C08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02AEB6-D317-487B-8142-3276B8864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1822-B3B1-47DB-B42F-BD8D4A233BD0}" type="datetime1">
              <a:rPr lang="pt-BR" smtClean="0"/>
              <a:t>27/10/2021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48C07B-B35B-4B47-92D5-6E01249D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45473E-C43D-4A78-8812-3C1E3CEB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47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410A8-D545-42C6-8C85-1F9A22A0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A3432B-44FB-465B-8EB9-F2275493C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9CCEEE-6FCB-4293-BFE8-041674BA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F23B-2791-4144-8970-D60AE2A49ED2}" type="datetime1">
              <a:rPr lang="pt-BR" smtClean="0"/>
              <a:t>27/10/2021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DA38FA-38F1-446F-BA3C-7392B586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32C512-99DA-4843-B13D-4DF46E91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3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3B172B-060C-4672-80FF-B1E834174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BA1031-A3F3-4BE2-A2A7-6FB146ED7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084BE7-9FF3-4691-89FF-6E590CC5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F14A8-2179-451D-B277-903AE7A38D10}" type="datetime1">
              <a:rPr lang="pt-BR" smtClean="0"/>
              <a:t>27/10/2021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322E66-A321-49C1-8D8D-4FC77D94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B8F959-0783-401A-979C-F140CFA3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89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9DDA0-5101-437B-9D9C-AB3BCFDF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694B9-4593-4D29-868C-969DF2C97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183AAC-4BDF-4FCC-B24F-70722758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8DD2-985B-4C14-AA55-5966D14E329D}" type="datetime1">
              <a:rPr lang="pt-BR" smtClean="0"/>
              <a:t>27/10/2021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06E688-E43D-4447-B6DB-881ADA5F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7A4F80-6F7C-4C86-B8E6-636CB958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159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CB52D-0EF2-4731-8EC7-DEF53F71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FEAF77-8B0A-4B8C-8B46-EF6850287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88AF6B-31D7-48E0-8FCB-684EF5F97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17058-4EF3-4FA3-ADFA-F9B99589842E}" type="datetime1">
              <a:rPr lang="pt-BR" smtClean="0"/>
              <a:t>27/10/2021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1B0169-52BB-4B5F-B07F-CA1F932F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B7833D-4326-4C85-B4FF-627AD8FD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13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7B65E-6844-406D-980B-51359EA5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4D016E-D7EA-49D0-9478-B00AF27DA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8A93C7-D38B-45C8-AD9D-69DBF47B1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B807ED-DB14-4521-83A3-E31C4332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656E6-523F-4423-8C53-4ECA8AFED355}" type="datetime1">
              <a:rPr lang="pt-BR" smtClean="0"/>
              <a:t>27/10/2021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FE7DB4-2F8C-40B4-B96D-AD47C6B83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897C4E-5592-4393-A101-21903764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98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D7A88-2CB0-4D71-AA54-69F106F7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EA5BDC-1E99-4911-943A-754BD373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1D7493-78B9-49FD-94FC-814885B7F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D94D92-F8A3-4813-8687-6ED2E563D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E69CD5E-9875-4721-A756-5B1C84B00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03C8994-AC04-484E-A296-123BAB2CC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C7E2-62DE-4C9A-88EF-34C7A8384764}" type="datetime1">
              <a:rPr lang="pt-BR" smtClean="0"/>
              <a:t>27/10/2021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08BCA7-AFC2-4E9D-BC22-579555F2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828F118-2D7D-46AD-B903-9389CCB6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48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45D4A-57C7-40E7-AD85-C5B44F54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E507110-6EB6-4EC5-92D3-24534EE0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1BBA-B17D-4C95-9657-CD46E110DD77}" type="datetime1">
              <a:rPr lang="pt-BR" smtClean="0"/>
              <a:t>27/10/2021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6D2569-D51A-4381-9D2D-3DA72B55A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63B55E-6CB9-4E04-A50B-1AB83E4F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17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D69BB1-6CB6-48B4-BC62-AA00A7918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09DC-B57C-44D7-A537-3D73290C7F50}" type="datetime1">
              <a:rPr lang="pt-BR" smtClean="0"/>
              <a:t>27/10/2021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82C40FD-26CE-42D7-B764-7EAAB390B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461BA1-94C0-4B60-A588-0375BBE1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32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3D3A-E96E-409B-8536-7658DC07F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8E2B4-A200-4F1C-893B-D97C8D639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0B33D1-6660-42FA-991A-226144426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B34549-CB52-4FCD-8B18-DB732CC3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0AA8-E58C-47B7-9DA8-989E9DD0A35A}" type="datetime1">
              <a:rPr lang="pt-BR" smtClean="0"/>
              <a:t>27/10/2021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3E43A4-7472-4930-A638-19E920659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92EBDE-FAE7-434F-AED0-66F729FE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66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3EBCE-42A8-48D5-B0AC-13DE53C0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A0C2911-304A-4615-8B8E-D0DB48DF55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84CDB8-89AE-47A1-A96A-850341B7C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5373B5-4AF2-4F69-A7BB-394BFA3F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4A14C-B293-4032-AD32-7E89725816B1}" type="datetime1">
              <a:rPr lang="pt-BR" smtClean="0"/>
              <a:t>27/10/2021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970A16-EFBC-4E38-96DE-12A227D6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5BF2A-6839-4DA0-91AF-5122F382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90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9DFB45C-4266-4F9F-93FA-CB8566A9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82D94D-740A-451B-BECC-B365CFA3C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4F2624-2110-406E-AC46-EC94CEB11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CBC50-BE48-4F96-8F8F-004FEA024F29}" type="datetime1">
              <a:rPr lang="pt-BR" smtClean="0"/>
              <a:t>27/10/2021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4B2962-A8A5-4CCE-BCBB-391B83E42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C1A262-176F-4B70-90BD-FDE074931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B2141-3510-4745-9108-903B9A87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23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sv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queazul.000webhostapp.com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4FADB0F-C700-4EDF-95E0-44B31479D91A}"/>
              </a:ext>
            </a:extLst>
          </p:cNvPr>
          <p:cNvGrpSpPr/>
          <p:nvPr/>
        </p:nvGrpSpPr>
        <p:grpSpPr>
          <a:xfrm>
            <a:off x="-1" y="0"/>
            <a:ext cx="9960662" cy="6858000"/>
            <a:chOff x="-1" y="0"/>
            <a:chExt cx="9960662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9FCDCA00-E3DF-492D-A9CF-C48AE15C27C7}"/>
                </a:ext>
              </a:extLst>
            </p:cNvPr>
            <p:cNvSpPr/>
            <p:nvPr/>
          </p:nvSpPr>
          <p:spPr>
            <a:xfrm>
              <a:off x="-1" y="0"/>
              <a:ext cx="2570901" cy="6858000"/>
            </a:xfrm>
            <a:prstGeom prst="rect">
              <a:avLst/>
            </a:prstGeom>
            <a:solidFill>
              <a:srgbClr val="092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74A01C5-1E89-4B6F-AF10-1E67F6AF4F62}"/>
                </a:ext>
              </a:extLst>
            </p:cNvPr>
            <p:cNvSpPr/>
            <p:nvPr/>
          </p:nvSpPr>
          <p:spPr>
            <a:xfrm>
              <a:off x="9628079" y="6679096"/>
              <a:ext cx="332582" cy="178904"/>
            </a:xfrm>
            <a:prstGeom prst="rect">
              <a:avLst/>
            </a:prstGeom>
            <a:solidFill>
              <a:srgbClr val="092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93F20BB6-9740-482B-8789-43B466404CEE}"/>
              </a:ext>
            </a:extLst>
          </p:cNvPr>
          <p:cNvSpPr/>
          <p:nvPr/>
        </p:nvSpPr>
        <p:spPr>
          <a:xfrm>
            <a:off x="7992474" y="0"/>
            <a:ext cx="4541838" cy="6858000"/>
          </a:xfrm>
          <a:prstGeom prst="rect">
            <a:avLst/>
          </a:prstGeom>
          <a:solidFill>
            <a:srgbClr val="09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BB9F7224-03AB-4C71-B900-C8A8BD9E6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4" r="-1" b="12808"/>
          <a:stretch/>
        </p:blipFill>
        <p:spPr>
          <a:xfrm>
            <a:off x="1829536" y="-70"/>
            <a:ext cx="9272902" cy="685807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8358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363200" y="4089400"/>
            <a:ext cx="2975052" cy="2975052"/>
            <a:chOff x="0" y="0"/>
            <a:chExt cx="5950103" cy="595010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60600" y="4022682"/>
            <a:ext cx="3063202" cy="1919675"/>
          </a:xfrm>
          <a:prstGeom prst="rect">
            <a:avLst/>
          </a:prstGeom>
        </p:spPr>
      </p:pic>
      <p:pic>
        <p:nvPicPr>
          <p:cNvPr id="15" name="Imagem 14" descr="Logotipo, Ícone&#10;&#10;Descrição gerada automaticamente">
            <a:extLst>
              <a:ext uri="{FF2B5EF4-FFF2-40B4-BE49-F238E27FC236}">
                <a16:creationId xmlns:a16="http://schemas.microsoft.com/office/drawing/2014/main" id="{7A80F484-4D3A-49CA-901F-CEA4F6549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640" y="526917"/>
            <a:ext cx="1700105" cy="2649515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9B6E8E5D-CC70-414C-B9A8-5DB3B3C46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96" y="505475"/>
            <a:ext cx="1693004" cy="2692400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50A27F33-0AF7-4D5F-94A9-CB89505BF6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62" y="397565"/>
            <a:ext cx="1882416" cy="2933637"/>
          </a:xfrm>
          <a:prstGeom prst="rect">
            <a:avLst/>
          </a:prstGeom>
        </p:spPr>
      </p:pic>
      <p:pic>
        <p:nvPicPr>
          <p:cNvPr id="1026" name="Picture 2" descr="ícone Dbs, mysql Livre de Pictonic Icons">
            <a:extLst>
              <a:ext uri="{FF2B5EF4-FFF2-40B4-BE49-F238E27FC236}">
                <a16:creationId xmlns:a16="http://schemas.microsoft.com/office/drawing/2014/main" id="{0C478075-0E0D-4AC5-8B20-C63C48FAB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485" y="39776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AE83EA02-D354-4C7B-8474-C9741C29D1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08" y="3690034"/>
            <a:ext cx="2516066" cy="2516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70912C4-0996-4A5B-B731-72905331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11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ED7B200-7076-4670-9598-ADBD51074EF5}"/>
              </a:ext>
            </a:extLst>
          </p:cNvPr>
          <p:cNvSpPr txBox="1"/>
          <p:nvPr/>
        </p:nvSpPr>
        <p:spPr>
          <a:xfrm>
            <a:off x="2706858" y="323556"/>
            <a:ext cx="67782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HK Grotesk Light Legacy" panose="00000400000000000000" pitchFamily="50" charset="0"/>
              </a:rPr>
              <a:t>Agradecimentos</a:t>
            </a:r>
            <a:r>
              <a:rPr lang="pt-BR" sz="7000" dirty="0">
                <a:latin typeface="Helvetica" pitchFamily="50" charset="0"/>
              </a:rPr>
              <a:t> </a:t>
            </a:r>
          </a:p>
        </p:txBody>
      </p:sp>
      <p:pic>
        <p:nvPicPr>
          <p:cNvPr id="9" name="Imagem 8" descr="Pessoa posando para foto em fundo azul&#10;&#10;Descrição gerada automaticamente">
            <a:extLst>
              <a:ext uri="{FF2B5EF4-FFF2-40B4-BE49-F238E27FC236}">
                <a16:creationId xmlns:a16="http://schemas.microsoft.com/office/drawing/2014/main" id="{1D578C9E-4256-4D73-8A2F-5A62926F6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48" y="2162852"/>
            <a:ext cx="2532296" cy="2532295"/>
          </a:xfrm>
          <a:prstGeom prst="rect">
            <a:avLst/>
          </a:prstGeom>
        </p:spPr>
      </p:pic>
      <p:pic>
        <p:nvPicPr>
          <p:cNvPr id="10" name="Imagem 9" descr="Foto editada de homem sorrindo&#10;&#10;Descrição gerada automaticamente">
            <a:extLst>
              <a:ext uri="{FF2B5EF4-FFF2-40B4-BE49-F238E27FC236}">
                <a16:creationId xmlns:a16="http://schemas.microsoft.com/office/drawing/2014/main" id="{B4AE1B2F-218C-45EE-AB05-2687650C0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58" y="2162852"/>
            <a:ext cx="2532296" cy="2532296"/>
          </a:xfrm>
          <a:prstGeom prst="rect">
            <a:avLst/>
          </a:prstGeom>
          <a:effectLst/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A2F4C5E-614E-4DA9-831E-0A251BA11428}"/>
              </a:ext>
            </a:extLst>
          </p:cNvPr>
          <p:cNvSpPr txBox="1"/>
          <p:nvPr/>
        </p:nvSpPr>
        <p:spPr>
          <a:xfrm>
            <a:off x="2919458" y="4863548"/>
            <a:ext cx="2107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HK Grotesk Light Legacy" panose="00000400000000000000" pitchFamily="50" charset="0"/>
              </a:rPr>
              <a:t>Alciomar Hollanda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59F0F1-2AD5-40B5-B022-00767EDFEB6F}"/>
              </a:ext>
            </a:extLst>
          </p:cNvPr>
          <p:cNvSpPr txBox="1"/>
          <p:nvPr/>
        </p:nvSpPr>
        <p:spPr>
          <a:xfrm>
            <a:off x="7576829" y="4863548"/>
            <a:ext cx="1527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HK Grotesk Light Legacy" panose="00000400000000000000" pitchFamily="50" charset="0"/>
              </a:rPr>
              <a:t>Gregory Oliveira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ABB172E1-57F9-451C-A569-99176EB781B5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240ADD8A-31FC-485D-A633-92B110BDD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58BBA2A3-14D5-408C-B75B-4C2CA8A30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5642A281-49E3-4DA8-B5AE-ACE05521C7A3}"/>
              </a:ext>
            </a:extLst>
          </p:cNvPr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F7EADF03-16E9-4D86-8D1B-37E332737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DA4E54CB-6B4C-419D-BC87-08A351E96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16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64C39FB-805E-4CC6-BC8F-0F2F00CA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2</a:t>
            </a:fld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3FD41AD-13AF-4D52-950F-2F2117DABA47}"/>
              </a:ext>
            </a:extLst>
          </p:cNvPr>
          <p:cNvSpPr txBox="1"/>
          <p:nvPr/>
        </p:nvSpPr>
        <p:spPr>
          <a:xfrm>
            <a:off x="3110717" y="477533"/>
            <a:ext cx="56557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HK Grotesk Light Legacy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TIME</a:t>
            </a:r>
            <a:endParaRPr lang="pt-BR" sz="6000" dirty="0">
              <a:solidFill>
                <a:schemeClr val="bg1"/>
              </a:solidFill>
              <a:latin typeface="HK Grotesk Light Legacy" panose="00000400000000000000" pitchFamily="50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B1A7269-8ADF-47DC-865D-45CD06997413}"/>
              </a:ext>
            </a:extLst>
          </p:cNvPr>
          <p:cNvSpPr txBox="1"/>
          <p:nvPr/>
        </p:nvSpPr>
        <p:spPr>
          <a:xfrm>
            <a:off x="606438" y="5122736"/>
            <a:ext cx="177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HK Grotesk Light Legacy" panose="00000400000000000000" pitchFamily="50" charset="0"/>
              </a:rPr>
              <a:t>Camila Oliveira</a:t>
            </a:r>
          </a:p>
          <a:p>
            <a:pPr algn="ctr"/>
            <a:r>
              <a:rPr lang="pt-BR" dirty="0">
                <a:latin typeface="HK Grotesk Light Legacy" panose="00000400000000000000" pitchFamily="50" charset="0"/>
              </a:rPr>
              <a:t>2° semestre SI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45CC22-63A4-4847-84B8-7FF906BAC7C5}"/>
              </a:ext>
            </a:extLst>
          </p:cNvPr>
          <p:cNvSpPr txBox="1"/>
          <p:nvPr/>
        </p:nvSpPr>
        <p:spPr>
          <a:xfrm>
            <a:off x="3586797" y="5122736"/>
            <a:ext cx="1673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HK Grotesk Light Legacy" panose="00000400000000000000" pitchFamily="50" charset="0"/>
              </a:rPr>
              <a:t>Fábio Stori</a:t>
            </a:r>
          </a:p>
          <a:p>
            <a:pPr algn="ctr"/>
            <a:r>
              <a:rPr lang="pt-BR" dirty="0">
                <a:latin typeface="HK Grotesk Light Legacy" panose="00000400000000000000" pitchFamily="50" charset="0"/>
              </a:rPr>
              <a:t>2° semestre SI</a:t>
            </a:r>
          </a:p>
          <a:p>
            <a:endParaRPr lang="pt-BR" dirty="0">
              <a:latin typeface="HK Grotesk Light Legacy" panose="000004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98CDD80-033A-4BCC-8A3A-A99198F416BA}"/>
              </a:ext>
            </a:extLst>
          </p:cNvPr>
          <p:cNvSpPr txBox="1"/>
          <p:nvPr/>
        </p:nvSpPr>
        <p:spPr>
          <a:xfrm>
            <a:off x="6576487" y="5074565"/>
            <a:ext cx="188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HK Grotesk Light Legacy" panose="00000400000000000000" pitchFamily="50" charset="0"/>
              </a:rPr>
              <a:t>Guilherme Gigov</a:t>
            </a:r>
          </a:p>
          <a:p>
            <a:pPr algn="ctr"/>
            <a:r>
              <a:rPr lang="pt-BR" dirty="0">
                <a:latin typeface="HK Grotesk Light Legacy" panose="00000400000000000000" pitchFamily="50" charset="0"/>
              </a:rPr>
              <a:t>2° semestre EC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C9C19C-9911-4470-97DA-476E2E8283D8}"/>
              </a:ext>
            </a:extLst>
          </p:cNvPr>
          <p:cNvSpPr txBox="1"/>
          <p:nvPr/>
        </p:nvSpPr>
        <p:spPr>
          <a:xfrm>
            <a:off x="9680630" y="5122736"/>
            <a:ext cx="1673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HK Grotesk Light Legacy" panose="00000400000000000000" pitchFamily="50" charset="0"/>
              </a:rPr>
              <a:t>Ryan Lopes</a:t>
            </a:r>
          </a:p>
          <a:p>
            <a:pPr algn="ctr"/>
            <a:r>
              <a:rPr lang="pt-BR" dirty="0">
                <a:latin typeface="HK Grotesk Light Legacy" panose="00000400000000000000" pitchFamily="50" charset="0"/>
              </a:rPr>
              <a:t>2° semestre SI</a:t>
            </a:r>
          </a:p>
          <a:p>
            <a:endParaRPr lang="pt-BR" dirty="0">
              <a:latin typeface="HK Grotesk Light Legacy" panose="00000400000000000000" pitchFamily="50" charset="0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5DB63C0-66FD-4A4A-A9AD-15954303F6B3}"/>
              </a:ext>
            </a:extLst>
          </p:cNvPr>
          <p:cNvGrpSpPr/>
          <p:nvPr/>
        </p:nvGrpSpPr>
        <p:grpSpPr>
          <a:xfrm>
            <a:off x="3146152" y="2310896"/>
            <a:ext cx="2735634" cy="2763669"/>
            <a:chOff x="3702807" y="2757162"/>
            <a:chExt cx="2162698" cy="2083176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18B8D5E-8D79-4C84-AE4D-E0A7124F8A9E}"/>
                </a:ext>
              </a:extLst>
            </p:cNvPr>
            <p:cNvSpPr/>
            <p:nvPr/>
          </p:nvSpPr>
          <p:spPr>
            <a:xfrm>
              <a:off x="3702808" y="2757163"/>
              <a:ext cx="2162697" cy="2083175"/>
            </a:xfrm>
            <a:prstGeom prst="ellipse">
              <a:avLst/>
            </a:prstGeom>
            <a:solidFill>
              <a:srgbClr val="007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EAD81801-BBED-481D-BC7A-32F3B3A6E96A}"/>
                </a:ext>
              </a:extLst>
            </p:cNvPr>
            <p:cNvSpPr/>
            <p:nvPr/>
          </p:nvSpPr>
          <p:spPr>
            <a:xfrm>
              <a:off x="3702807" y="2757162"/>
              <a:ext cx="2162697" cy="2083175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5" name="Elipse 4">
            <a:extLst>
              <a:ext uri="{FF2B5EF4-FFF2-40B4-BE49-F238E27FC236}">
                <a16:creationId xmlns:a16="http://schemas.microsoft.com/office/drawing/2014/main" id="{EDB7C0D8-1615-4304-8588-4C6442AC70A0}"/>
              </a:ext>
            </a:extLst>
          </p:cNvPr>
          <p:cNvSpPr/>
          <p:nvPr/>
        </p:nvSpPr>
        <p:spPr>
          <a:xfrm>
            <a:off x="9137191" y="2359013"/>
            <a:ext cx="2760048" cy="272343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AE19433-BA77-4888-A76C-3433B66D35B4}"/>
              </a:ext>
            </a:extLst>
          </p:cNvPr>
          <p:cNvSpPr/>
          <p:nvPr/>
        </p:nvSpPr>
        <p:spPr>
          <a:xfrm>
            <a:off x="6177920" y="2310895"/>
            <a:ext cx="2735633" cy="27056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E80F64-3783-446B-AB96-BC4FCC6299E0}"/>
              </a:ext>
            </a:extLst>
          </p:cNvPr>
          <p:cNvGrpSpPr/>
          <p:nvPr/>
        </p:nvGrpSpPr>
        <p:grpSpPr>
          <a:xfrm>
            <a:off x="89969" y="2310895"/>
            <a:ext cx="2784464" cy="2763669"/>
            <a:chOff x="1204361" y="2757163"/>
            <a:chExt cx="2181828" cy="2083175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1F3AD805-C0DE-4E21-A944-2EC991C9EE03}"/>
                </a:ext>
              </a:extLst>
            </p:cNvPr>
            <p:cNvSpPr/>
            <p:nvPr/>
          </p:nvSpPr>
          <p:spPr>
            <a:xfrm>
              <a:off x="1223492" y="2757163"/>
              <a:ext cx="2162697" cy="2083175"/>
            </a:xfrm>
            <a:prstGeom prst="ellipse">
              <a:avLst/>
            </a:prstGeom>
            <a:solidFill>
              <a:srgbClr val="007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127406D-09EA-4BB1-B1EB-77AB90EFDF1D}"/>
                </a:ext>
              </a:extLst>
            </p:cNvPr>
            <p:cNvSpPr/>
            <p:nvPr/>
          </p:nvSpPr>
          <p:spPr>
            <a:xfrm>
              <a:off x="1204361" y="2757163"/>
              <a:ext cx="2162697" cy="208317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HK Grotesk" panose="000008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74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06A4458-2ED1-4E2D-B977-E9BC4F6B6D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F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607F91A-F3E0-46E4-9728-6F68F770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34CA8E-4F95-45C6-AD15-458A74FD471C}"/>
              </a:ext>
            </a:extLst>
          </p:cNvPr>
          <p:cNvSpPr txBox="1"/>
          <p:nvPr/>
        </p:nvSpPr>
        <p:spPr>
          <a:xfrm>
            <a:off x="5158408" y="503581"/>
            <a:ext cx="1875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>
                    <a:lumMod val="95000"/>
                  </a:schemeClr>
                </a:solidFill>
                <a:latin typeface="HK Grotesk Light Legacy" panose="00000400000000000000" pitchFamily="50" charset="0"/>
              </a:rPr>
              <a:t>Logo</a:t>
            </a:r>
          </a:p>
        </p:txBody>
      </p:sp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2142F8D2-BA60-449F-87DC-B81690B59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6" y="2133600"/>
            <a:ext cx="5534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0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36A4E3-47B1-4568-9695-0DEFCBEC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4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7D8055-A27D-47C7-9622-F42FCB73AA8D}"/>
              </a:ext>
            </a:extLst>
          </p:cNvPr>
          <p:cNvSpPr txBox="1"/>
          <p:nvPr/>
        </p:nvSpPr>
        <p:spPr>
          <a:xfrm>
            <a:off x="1107679" y="2936595"/>
            <a:ext cx="279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Nossa missão é levar conhecimento para o mundo sobre educação financeira com ferramentas simples e praticas.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DEBB64-7A6D-4FE4-83E8-310EE21A5FCD}"/>
              </a:ext>
            </a:extLst>
          </p:cNvPr>
          <p:cNvSpPr txBox="1"/>
          <p:nvPr/>
        </p:nvSpPr>
        <p:spPr>
          <a:xfrm>
            <a:off x="4814948" y="2936595"/>
            <a:ext cx="2562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Pensando que as crianças são o futuro, a UnasTech disponibiliza uma área Kids para que elas aprendam desde pequenas sobre finanças</a:t>
            </a:r>
            <a:r>
              <a:rPr lang="pt-BR" dirty="0"/>
              <a:t>.</a:t>
            </a:r>
          </a:p>
          <a:p>
            <a:pPr algn="just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D5CF03-317F-4789-9AB1-FF17E20D4AD1}"/>
              </a:ext>
            </a:extLst>
          </p:cNvPr>
          <p:cNvSpPr txBox="1"/>
          <p:nvPr/>
        </p:nvSpPr>
        <p:spPr>
          <a:xfrm>
            <a:off x="8490945" y="2936595"/>
            <a:ext cx="2562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Somos uma empresa inovadora que preza pela ética, compromisso e dedicação.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D43C95CA-91BA-4325-B8CB-1169A3DC6EFD}"/>
              </a:ext>
            </a:extLst>
          </p:cNvPr>
          <p:cNvGrpSpPr/>
          <p:nvPr/>
        </p:nvGrpSpPr>
        <p:grpSpPr>
          <a:xfrm rot="-10800000">
            <a:off x="-1822791" y="-145925"/>
            <a:ext cx="4462578" cy="4462578"/>
            <a:chOff x="-18473" y="-334348"/>
            <a:chExt cx="5950103" cy="5950103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1861FF89-44A4-48CE-A010-359083149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EF284252-8050-4976-8459-CF88086B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DBCDD6A1-D9DD-49CB-9D6C-8C7FBE7071A1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24682B81-19A9-4C2F-9A08-4A20B218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02CF6155-E3ED-4A8C-8B00-0401A892E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  <p:pic>
        <p:nvPicPr>
          <p:cNvPr id="19" name="Imagem 18" descr="Plac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A8291352-1325-4573-A239-33DFBEDB0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7" y="1079051"/>
            <a:ext cx="2004574" cy="2012625"/>
          </a:xfrm>
          <a:prstGeom prst="rect">
            <a:avLst/>
          </a:prstGeom>
        </p:spPr>
      </p:pic>
      <p:pic>
        <p:nvPicPr>
          <p:cNvPr id="21" name="Imagem 20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A6622704-D569-44D8-8A5D-4B17C794E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18" y="1068937"/>
            <a:ext cx="2004764" cy="2012626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177BD208-1C98-4121-B44B-550AB6D421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99" y="1019523"/>
            <a:ext cx="2123352" cy="21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Na mosca com preenchimento sólido">
            <a:extLst>
              <a:ext uri="{FF2B5EF4-FFF2-40B4-BE49-F238E27FC236}">
                <a16:creationId xmlns:a16="http://schemas.microsoft.com/office/drawing/2014/main" id="{F9B4BDB1-8052-48D9-88A3-C7E30E705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117" y="1155078"/>
            <a:ext cx="3600309" cy="360030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458BD7-A5C0-497C-B120-3309B427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42CCA7-192D-4013-A615-D7D0ACD90A55}"/>
              </a:ext>
            </a:extLst>
          </p:cNvPr>
          <p:cNvSpPr txBox="1"/>
          <p:nvPr/>
        </p:nvSpPr>
        <p:spPr>
          <a:xfrm>
            <a:off x="3631095" y="380063"/>
            <a:ext cx="4929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>
                <a:latin typeface="HK Grotesk Light Legacy" panose="00000400000000000000" pitchFamily="50" charset="0"/>
              </a:rPr>
              <a:t>Publico Alvo</a:t>
            </a:r>
            <a:endParaRPr lang="pt-BR" sz="6000" dirty="0">
              <a:latin typeface="HK Grotesk Light Legacy" panose="00000400000000000000" pitchFamily="50" charset="0"/>
            </a:endParaRPr>
          </a:p>
        </p:txBody>
      </p:sp>
      <p:pic>
        <p:nvPicPr>
          <p:cNvPr id="6" name="Gráfico 5" descr="Usuários estrutura de tópicos">
            <a:extLst>
              <a:ext uri="{FF2B5EF4-FFF2-40B4-BE49-F238E27FC236}">
                <a16:creationId xmlns:a16="http://schemas.microsoft.com/office/drawing/2014/main" id="{D05593EE-CCB8-4066-9686-3C8DC9F0A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619" y="3393489"/>
            <a:ext cx="4050408" cy="4050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5ED922-A2A0-4DA8-B92C-4F4FE720254E}"/>
              </a:ext>
            </a:extLst>
          </p:cNvPr>
          <p:cNvSpPr txBox="1"/>
          <p:nvPr/>
        </p:nvSpPr>
        <p:spPr>
          <a:xfrm>
            <a:off x="6585396" y="2931824"/>
            <a:ext cx="4050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Pode variar desde jovens adultos até adultos com pouco conhecimento em finanças.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2DB69954-AE11-45A2-BC51-C37E8CA48AF3}"/>
              </a:ext>
            </a:extLst>
          </p:cNvPr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9C8A6BFD-3B0D-4F2A-956D-800F168B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C4EEC4D-22E5-4AE1-A938-A4BB5C87A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8BCDD0ED-406D-4C44-8A9A-9CD3534F5E8C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588CDBBC-F6DC-4A69-9D77-60538220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6A096F86-9002-4D69-92D3-8B0EB960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08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458BD7-A5C0-497C-B120-3309B427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42CCA7-192D-4013-A615-D7D0ACD90A55}"/>
              </a:ext>
            </a:extLst>
          </p:cNvPr>
          <p:cNvSpPr txBox="1"/>
          <p:nvPr/>
        </p:nvSpPr>
        <p:spPr>
          <a:xfrm>
            <a:off x="3631095" y="380063"/>
            <a:ext cx="4929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HK Grotesk Light Legacy" panose="00000400000000000000" pitchFamily="50" charset="0"/>
              </a:rPr>
              <a:t>Marketing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888A00-4E2B-44F8-BEFE-B4A3C030C16F}"/>
              </a:ext>
            </a:extLst>
          </p:cNvPr>
          <p:cNvSpPr txBox="1"/>
          <p:nvPr/>
        </p:nvSpPr>
        <p:spPr>
          <a:xfrm>
            <a:off x="1413600" y="2690336"/>
            <a:ext cx="4792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O site seria promovido por meio de anúncios para o público que consume conteúdo de finanças e educação financeira. Também seria divulgado nas plataformas dos parceiros.</a:t>
            </a:r>
          </a:p>
          <a:p>
            <a:r>
              <a:rPr lang="pt-BR" dirty="0">
                <a:latin typeface="HK Grotesk Light Legacy" panose="00000400000000000000" pitchFamily="50" charset="0"/>
              </a:rPr>
              <a:t> </a:t>
            </a:r>
          </a:p>
        </p:txBody>
      </p:sp>
      <p:pic>
        <p:nvPicPr>
          <p:cNvPr id="6" name="Gráfico 5" descr="Vlog estrutura de tópicos">
            <a:extLst>
              <a:ext uri="{FF2B5EF4-FFF2-40B4-BE49-F238E27FC236}">
                <a16:creationId xmlns:a16="http://schemas.microsoft.com/office/drawing/2014/main" id="{DD792506-70D1-4389-8257-A8BCAD19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6600" y="2849815"/>
            <a:ext cx="2971800" cy="2971800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FB376EA9-169E-4157-B12E-1392A6887955}"/>
              </a:ext>
            </a:extLst>
          </p:cNvPr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DA56909C-3474-44AD-A8A9-CD3C0D1B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9DECAEB8-40B8-4E5C-9269-CEA2A45AB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7BE08540-54CD-42A3-A48D-B18527A20830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904A5F2D-6F9F-49B4-873F-EFE0DBF98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48CCED9B-425D-4DCE-8B4C-51415E4D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87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458BD7-A5C0-497C-B120-3309B427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42CCA7-192D-4013-A615-D7D0ACD90A55}"/>
              </a:ext>
            </a:extLst>
          </p:cNvPr>
          <p:cNvSpPr txBox="1"/>
          <p:nvPr/>
        </p:nvSpPr>
        <p:spPr>
          <a:xfrm>
            <a:off x="3631095" y="380063"/>
            <a:ext cx="4929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HK Grotesk Light Legacy" panose="00000400000000000000" pitchFamily="50" charset="0"/>
              </a:rPr>
              <a:t>Rentabilidade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888A00-4E2B-44F8-BEFE-B4A3C030C16F}"/>
              </a:ext>
            </a:extLst>
          </p:cNvPr>
          <p:cNvSpPr txBox="1"/>
          <p:nvPr/>
        </p:nvSpPr>
        <p:spPr>
          <a:xfrm>
            <a:off x="6095999" y="2380578"/>
            <a:ext cx="4792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Seria rentável por meio de assinaturas no pacote Premium e com propagandas.</a:t>
            </a:r>
          </a:p>
        </p:txBody>
      </p:sp>
      <p:pic>
        <p:nvPicPr>
          <p:cNvPr id="7" name="Gráfico 6" descr="Registrar estrutura de tópicos">
            <a:extLst>
              <a:ext uri="{FF2B5EF4-FFF2-40B4-BE49-F238E27FC236}">
                <a16:creationId xmlns:a16="http://schemas.microsoft.com/office/drawing/2014/main" id="{129D7FEB-7B57-4459-88DA-01FB82EFC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3199" y="3079449"/>
            <a:ext cx="2888973" cy="2888973"/>
          </a:xfrm>
          <a:prstGeom prst="rect">
            <a:avLst/>
          </a:prstGeom>
        </p:spPr>
      </p:pic>
      <p:grpSp>
        <p:nvGrpSpPr>
          <p:cNvPr id="6" name="Group 2">
            <a:extLst>
              <a:ext uri="{FF2B5EF4-FFF2-40B4-BE49-F238E27FC236}">
                <a16:creationId xmlns:a16="http://schemas.microsoft.com/office/drawing/2014/main" id="{AAD3BB47-16A7-4150-A26E-775229E2E9CD}"/>
              </a:ext>
            </a:extLst>
          </p:cNvPr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2A9CB13F-5505-485C-B5AF-9268FBF4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4762B77-BF4F-4BFA-863C-32EDE993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C2D19ED8-D0D6-4357-AB53-759C379BE501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341DF4FB-3259-4BC7-ACF5-53D37156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46ADC6B2-4731-4A65-8D1A-C35D4125B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357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5">
            <a:extLst>
              <a:ext uri="{FF2B5EF4-FFF2-40B4-BE49-F238E27FC236}">
                <a16:creationId xmlns:a16="http://schemas.microsoft.com/office/drawing/2014/main" id="{BD29700D-6BE2-4D4A-B97D-F0BAC32FE13B}"/>
              </a:ext>
            </a:extLst>
          </p:cNvPr>
          <p:cNvSpPr/>
          <p:nvPr/>
        </p:nvSpPr>
        <p:spPr>
          <a:xfrm>
            <a:off x="0" y="0"/>
            <a:ext cx="5956301" cy="6858000"/>
          </a:xfrm>
          <a:prstGeom prst="rect">
            <a:avLst/>
          </a:prstGeom>
          <a:solidFill>
            <a:srgbClr val="191824"/>
          </a:solidFill>
        </p:spPr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04393FB-2F1C-4EE9-8956-336D3C51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8</a:t>
            </a:fld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42E8C62-884C-4121-B89D-2980FECF05BA}"/>
              </a:ext>
            </a:extLst>
          </p:cNvPr>
          <p:cNvGrpSpPr/>
          <p:nvPr/>
        </p:nvGrpSpPr>
        <p:grpSpPr>
          <a:xfrm>
            <a:off x="6235700" y="1983408"/>
            <a:ext cx="4749800" cy="2891182"/>
            <a:chOff x="5679108" y="1282279"/>
            <a:chExt cx="4749800" cy="2891182"/>
          </a:xfrm>
        </p:grpSpPr>
        <p:pic>
          <p:nvPicPr>
            <p:cNvPr id="7" name="Imagem 6" descr="Tela de jogo de vídeo game&#10;&#10;Descrição gerada automaticamente com confiança média">
              <a:extLst>
                <a:ext uri="{FF2B5EF4-FFF2-40B4-BE49-F238E27FC236}">
                  <a16:creationId xmlns:a16="http://schemas.microsoft.com/office/drawing/2014/main" id="{64ACAD0F-171F-4DBC-A20A-9DB955D0D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526066" y="1391749"/>
              <a:ext cx="3055888" cy="2037251"/>
            </a:xfrm>
            <a:prstGeom prst="rect">
              <a:avLst/>
            </a:prstGeom>
          </p:spPr>
        </p:pic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809BABF7-DFCF-4BC4-B24B-39B678338056}"/>
                </a:ext>
              </a:extLst>
            </p:cNvPr>
            <p:cNvSpPr/>
            <p:nvPr/>
          </p:nvSpPr>
          <p:spPr>
            <a:xfrm>
              <a:off x="6298646" y="1282279"/>
              <a:ext cx="3510722" cy="2374900"/>
            </a:xfrm>
            <a:custGeom>
              <a:avLst/>
              <a:gdLst>
                <a:gd name="connsiteX0" fmla="*/ 1741185 w 1909687"/>
                <a:gd name="connsiteY0" fmla="*/ 1123345 h 1291847"/>
                <a:gd name="connsiteX1" fmla="*/ 168502 w 1909687"/>
                <a:gd name="connsiteY1" fmla="*/ 1123345 h 1291847"/>
                <a:gd name="connsiteX2" fmla="*/ 168502 w 1909687"/>
                <a:gd name="connsiteY2" fmla="*/ 168502 h 1291847"/>
                <a:gd name="connsiteX3" fmla="*/ 1741185 w 1909687"/>
                <a:gd name="connsiteY3" fmla="*/ 168502 h 1291847"/>
                <a:gd name="connsiteX4" fmla="*/ 1741185 w 1909687"/>
                <a:gd name="connsiteY4" fmla="*/ 1123345 h 1291847"/>
                <a:gd name="connsiteX5" fmla="*/ 1909687 w 1909687"/>
                <a:gd name="connsiteY5" fmla="*/ 112335 h 1291847"/>
                <a:gd name="connsiteX6" fmla="*/ 1797353 w 1909687"/>
                <a:gd name="connsiteY6" fmla="*/ 0 h 1291847"/>
                <a:gd name="connsiteX7" fmla="*/ 112335 w 1909687"/>
                <a:gd name="connsiteY7" fmla="*/ 0 h 1291847"/>
                <a:gd name="connsiteX8" fmla="*/ 0 w 1909687"/>
                <a:gd name="connsiteY8" fmla="*/ 112335 h 1291847"/>
                <a:gd name="connsiteX9" fmla="*/ 0 w 1909687"/>
                <a:gd name="connsiteY9" fmla="*/ 1291847 h 1291847"/>
                <a:gd name="connsiteX10" fmla="*/ 1909687 w 1909687"/>
                <a:gd name="connsiteY10" fmla="*/ 1291847 h 1291847"/>
                <a:gd name="connsiteX11" fmla="*/ 1909687 w 1909687"/>
                <a:gd name="connsiteY11" fmla="*/ 112335 h 1291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9687" h="1291847">
                  <a:moveTo>
                    <a:pt x="1741185" y="1123345"/>
                  </a:moveTo>
                  <a:lnTo>
                    <a:pt x="168502" y="1123345"/>
                  </a:lnTo>
                  <a:lnTo>
                    <a:pt x="168502" y="168502"/>
                  </a:lnTo>
                  <a:lnTo>
                    <a:pt x="1741185" y="168502"/>
                  </a:lnTo>
                  <a:lnTo>
                    <a:pt x="1741185" y="1123345"/>
                  </a:lnTo>
                  <a:close/>
                  <a:moveTo>
                    <a:pt x="1909687" y="112335"/>
                  </a:moveTo>
                  <a:cubicBezTo>
                    <a:pt x="1909687" y="50551"/>
                    <a:pt x="1859137" y="0"/>
                    <a:pt x="1797353" y="0"/>
                  </a:cubicBezTo>
                  <a:lnTo>
                    <a:pt x="112335" y="0"/>
                  </a:lnTo>
                  <a:cubicBezTo>
                    <a:pt x="50551" y="0"/>
                    <a:pt x="0" y="50551"/>
                    <a:pt x="0" y="112335"/>
                  </a:cubicBezTo>
                  <a:lnTo>
                    <a:pt x="0" y="1291847"/>
                  </a:lnTo>
                  <a:lnTo>
                    <a:pt x="1909687" y="1291847"/>
                  </a:lnTo>
                  <a:lnTo>
                    <a:pt x="1909687" y="112335"/>
                  </a:lnTo>
                  <a:close/>
                </a:path>
              </a:pathLst>
            </a:custGeom>
            <a:solidFill>
              <a:srgbClr val="000000"/>
            </a:solidFill>
            <a:ln w="28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D4C83427-74C5-4863-8402-3491917F8C7E}"/>
                </a:ext>
              </a:extLst>
            </p:cNvPr>
            <p:cNvSpPr/>
            <p:nvPr/>
          </p:nvSpPr>
          <p:spPr>
            <a:xfrm>
              <a:off x="5679108" y="3863693"/>
              <a:ext cx="4749800" cy="309768"/>
            </a:xfrm>
            <a:custGeom>
              <a:avLst/>
              <a:gdLst>
                <a:gd name="connsiteX0" fmla="*/ 1460349 w 2583694"/>
                <a:gd name="connsiteY0" fmla="*/ 0 h 168501"/>
                <a:gd name="connsiteX1" fmla="*/ 1460349 w 2583694"/>
                <a:gd name="connsiteY1" fmla="*/ 28084 h 168501"/>
                <a:gd name="connsiteX2" fmla="*/ 1432265 w 2583694"/>
                <a:gd name="connsiteY2" fmla="*/ 56167 h 168501"/>
                <a:gd name="connsiteX3" fmla="*/ 1151429 w 2583694"/>
                <a:gd name="connsiteY3" fmla="*/ 56167 h 168501"/>
                <a:gd name="connsiteX4" fmla="*/ 1123345 w 2583694"/>
                <a:gd name="connsiteY4" fmla="*/ 28084 h 168501"/>
                <a:gd name="connsiteX5" fmla="*/ 1123345 w 2583694"/>
                <a:gd name="connsiteY5" fmla="*/ 0 h 168501"/>
                <a:gd name="connsiteX6" fmla="*/ 0 w 2583694"/>
                <a:gd name="connsiteY6" fmla="*/ 0 h 168501"/>
                <a:gd name="connsiteX7" fmla="*/ 0 w 2583694"/>
                <a:gd name="connsiteY7" fmla="*/ 56167 h 168501"/>
                <a:gd name="connsiteX8" fmla="*/ 112335 w 2583694"/>
                <a:gd name="connsiteY8" fmla="*/ 168502 h 168501"/>
                <a:gd name="connsiteX9" fmla="*/ 2471360 w 2583694"/>
                <a:gd name="connsiteY9" fmla="*/ 168502 h 168501"/>
                <a:gd name="connsiteX10" fmla="*/ 2583695 w 2583694"/>
                <a:gd name="connsiteY10" fmla="*/ 56167 h 168501"/>
                <a:gd name="connsiteX11" fmla="*/ 2583695 w 2583694"/>
                <a:gd name="connsiteY11" fmla="*/ 0 h 168501"/>
                <a:gd name="connsiteX12" fmla="*/ 1460349 w 2583694"/>
                <a:gd name="connsiteY12" fmla="*/ 0 h 16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83694" h="168501">
                  <a:moveTo>
                    <a:pt x="1460349" y="0"/>
                  </a:moveTo>
                  <a:lnTo>
                    <a:pt x="1460349" y="28084"/>
                  </a:lnTo>
                  <a:cubicBezTo>
                    <a:pt x="1460349" y="44934"/>
                    <a:pt x="1449116" y="56167"/>
                    <a:pt x="1432265" y="56167"/>
                  </a:cubicBezTo>
                  <a:lnTo>
                    <a:pt x="1151429" y="56167"/>
                  </a:lnTo>
                  <a:cubicBezTo>
                    <a:pt x="1134579" y="56167"/>
                    <a:pt x="1123345" y="44934"/>
                    <a:pt x="1123345" y="28084"/>
                  </a:cubicBezTo>
                  <a:lnTo>
                    <a:pt x="1123345" y="0"/>
                  </a:lnTo>
                  <a:lnTo>
                    <a:pt x="0" y="0"/>
                  </a:lnTo>
                  <a:lnTo>
                    <a:pt x="0" y="56167"/>
                  </a:lnTo>
                  <a:cubicBezTo>
                    <a:pt x="0" y="117951"/>
                    <a:pt x="50551" y="168502"/>
                    <a:pt x="112335" y="168502"/>
                  </a:cubicBezTo>
                  <a:lnTo>
                    <a:pt x="2471360" y="168502"/>
                  </a:lnTo>
                  <a:cubicBezTo>
                    <a:pt x="2533144" y="168502"/>
                    <a:pt x="2583695" y="117951"/>
                    <a:pt x="2583695" y="56167"/>
                  </a:cubicBezTo>
                  <a:lnTo>
                    <a:pt x="2583695" y="0"/>
                  </a:lnTo>
                  <a:lnTo>
                    <a:pt x="1460349" y="0"/>
                  </a:lnTo>
                  <a:close/>
                </a:path>
              </a:pathLst>
            </a:custGeom>
            <a:solidFill>
              <a:srgbClr val="000000"/>
            </a:solidFill>
            <a:ln w="28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A836F3D0-F4CF-47D0-AF97-B3CE6DF402D0}"/>
              </a:ext>
            </a:extLst>
          </p:cNvPr>
          <p:cNvSpPr txBox="1"/>
          <p:nvPr/>
        </p:nvSpPr>
        <p:spPr>
          <a:xfrm>
            <a:off x="1137882" y="3111503"/>
            <a:ext cx="6799824" cy="100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dirty="0">
                <a:solidFill>
                  <a:srgbClr val="FFFFFF"/>
                </a:solidFill>
                <a:latin typeface="HK Grotesk Bold"/>
              </a:rPr>
              <a:t>PROJETO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CC801BE-0A39-4215-8AFA-C8D8B0C79864}"/>
              </a:ext>
            </a:extLst>
          </p:cNvPr>
          <p:cNvSpPr/>
          <p:nvPr/>
        </p:nvSpPr>
        <p:spPr>
          <a:xfrm>
            <a:off x="7553739" y="5300739"/>
            <a:ext cx="2305878" cy="729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7C01BC-500A-43D2-96E3-F8A6268B22C2}"/>
              </a:ext>
            </a:extLst>
          </p:cNvPr>
          <p:cNvSpPr txBox="1"/>
          <p:nvPr/>
        </p:nvSpPr>
        <p:spPr>
          <a:xfrm>
            <a:off x="7944505" y="5486403"/>
            <a:ext cx="152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</a:t>
            </a:r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960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458BD7-A5C0-497C-B120-3309B427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2141-3510-4745-9108-903B9A87C9D5}" type="slidenum">
              <a:rPr lang="pt-BR" smtClean="0"/>
              <a:t>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42CCA7-192D-4013-A615-D7D0ACD90A55}"/>
              </a:ext>
            </a:extLst>
          </p:cNvPr>
          <p:cNvSpPr txBox="1"/>
          <p:nvPr/>
        </p:nvSpPr>
        <p:spPr>
          <a:xfrm>
            <a:off x="1683026" y="381746"/>
            <a:ext cx="9330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HK Grotesk Light Legacy" panose="00000400000000000000" pitchFamily="50" charset="0"/>
              </a:rPr>
              <a:t>Por que utilizar esse projeto?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888A00-4E2B-44F8-BEFE-B4A3C030C16F}"/>
              </a:ext>
            </a:extLst>
          </p:cNvPr>
          <p:cNvSpPr txBox="1"/>
          <p:nvPr/>
        </p:nvSpPr>
        <p:spPr>
          <a:xfrm>
            <a:off x="1901686" y="1731222"/>
            <a:ext cx="8388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K Grotesk Light Legacy" panose="00000400000000000000" pitchFamily="50" charset="0"/>
              </a:rPr>
              <a:t>O site disponibiliza materiais sobre finanças para adultos e crianças, além de ferramentas que auxiliam seu planejamento financeiro.</a:t>
            </a:r>
          </a:p>
          <a:p>
            <a:pPr algn="just"/>
            <a:endParaRPr lang="pt-BR" dirty="0">
              <a:latin typeface="HK Grotesk Light Legacy" panose="00000400000000000000" pitchFamily="50" charset="0"/>
            </a:endParaRPr>
          </a:p>
          <a:p>
            <a:pPr algn="just"/>
            <a:r>
              <a:rPr lang="pt-BR" dirty="0">
                <a:latin typeface="HK Grotesk Light Legacy" panose="00000400000000000000" pitchFamily="50" charset="0"/>
              </a:rPr>
              <a:t>Aprenda a guardar seu dinheiro e investir do melhor jeito com o Fique No Azul!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DE142E99-4CB5-4A9B-BF7D-57C670AD296E}"/>
              </a:ext>
            </a:extLst>
          </p:cNvPr>
          <p:cNvGrpSpPr/>
          <p:nvPr/>
        </p:nvGrpSpPr>
        <p:grpSpPr>
          <a:xfrm rot="-10800000">
            <a:off x="-981419" y="0"/>
            <a:ext cx="2975052" cy="2975052"/>
            <a:chOff x="-18473" y="-334348"/>
            <a:chExt cx="5950103" cy="5950103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1D54FD08-66EA-45F7-8B8B-C2C2868D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8473" y="-334348"/>
              <a:ext cx="5950103" cy="5950103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54781CC-8F96-4805-B0CE-F5CEA95C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0" y="463703"/>
              <a:ext cx="4152839" cy="4549923"/>
            </a:xfrm>
            <a:prstGeom prst="rect">
              <a:avLst/>
            </a:prstGeom>
          </p:spPr>
        </p:pic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8C989120-EED5-48EE-862A-CF236D13619B}"/>
              </a:ext>
            </a:extLst>
          </p:cNvPr>
          <p:cNvGrpSpPr/>
          <p:nvPr/>
        </p:nvGrpSpPr>
        <p:grpSpPr>
          <a:xfrm>
            <a:off x="9090397" y="3081563"/>
            <a:ext cx="4462578" cy="4462578"/>
            <a:chOff x="0" y="0"/>
            <a:chExt cx="5950103" cy="5950103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5E9B6DA9-A6BA-4832-B1F9-37DDF852C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0" y="0"/>
              <a:ext cx="5950103" cy="5950103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BAD9E7BF-3320-4EA2-92F4-D20A20D1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10800000">
              <a:off x="130647" y="545591"/>
              <a:ext cx="4152839" cy="4549923"/>
            </a:xfrm>
            <a:prstGeom prst="rect">
              <a:avLst/>
            </a:prstGeom>
          </p:spPr>
        </p:pic>
      </p:grp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B2E8B20-19ED-4467-9772-720F2D28A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37" y="3151825"/>
            <a:ext cx="2756925" cy="29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32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197</Words>
  <Application>Microsoft Office PowerPoint</Application>
  <PresentationFormat>Widescreen</PresentationFormat>
  <Paragraphs>39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Helvetica</vt:lpstr>
      <vt:lpstr>HK Grotesk</vt:lpstr>
      <vt:lpstr>HK Grotesk Bold</vt:lpstr>
      <vt:lpstr>HK Grotesk Light Legacy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EA - Camila Oliveira De Souza</dc:creator>
  <cp:lastModifiedBy>IATec - Ryan Nicolau Lopes</cp:lastModifiedBy>
  <cp:revision>11</cp:revision>
  <dcterms:created xsi:type="dcterms:W3CDTF">2021-10-26T03:11:11Z</dcterms:created>
  <dcterms:modified xsi:type="dcterms:W3CDTF">2021-10-27T20:30:30Z</dcterms:modified>
</cp:coreProperties>
</file>